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9346"/>
    <a:srgbClr val="E7F7E1"/>
    <a:srgbClr val="6A3F14"/>
    <a:srgbClr val="F2F2F2"/>
    <a:srgbClr val="CD7925"/>
    <a:srgbClr val="104862"/>
    <a:srgbClr val="A6CAEC"/>
    <a:srgbClr val="84E291"/>
    <a:srgbClr val="895119"/>
    <a:srgbClr val="F0C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92" autoAdjust="0"/>
    <p:restoredTop sz="94660"/>
  </p:normalViewPr>
  <p:slideViewPr>
    <p:cSldViewPr snapToGrid="0">
      <p:cViewPr varScale="1">
        <p:scale>
          <a:sx n="94" d="100"/>
          <a:sy n="94" d="100"/>
        </p:scale>
        <p:origin x="9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FF96F-3112-42A5-8130-54153EB834B0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A0558-CE12-4945-B199-4C83827D490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9477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150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776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63983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530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607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4399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56798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833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3401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8197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307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F7F74E-E8D7-45E5-BBC8-195879ACBCB5}" type="datetimeFigureOut">
              <a:rPr lang="fr-BE" smtClean="0"/>
              <a:t>06-08-25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2ECC64-C64C-49B8-9F57-29DAE9E8C7E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5574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secretariat@travexploit.be" TargetMode="External"/><Relationship Id="rId3" Type="http://schemas.openxmlformats.org/officeDocument/2006/relationships/hyperlink" Target="http://www.anhee.be/" TargetMode="External"/><Relationship Id="rId7" Type="http://schemas.openxmlformats.org/officeDocument/2006/relationships/hyperlink" Target="mailto:info@c2project.b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sabelle.anciaux@anhee.be" TargetMode="External"/><Relationship Id="rId5" Type="http://schemas.openxmlformats.org/officeDocument/2006/relationships/hyperlink" Target="mailto:anne.faeles@anhee.be" TargetMode="External"/><Relationship Id="rId4" Type="http://schemas.openxmlformats.org/officeDocument/2006/relationships/hyperlink" Target="mailto:pierre.rondiat@anhee.b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6591FCE6-2DEA-2385-E978-8064195470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19050"/>
            <a:ext cx="3474720" cy="6858000"/>
          </a:xfrm>
          <a:prstGeom prst="rect">
            <a:avLst/>
          </a:prstGeom>
        </p:spPr>
      </p:pic>
      <p:pic>
        <p:nvPicPr>
          <p:cNvPr id="4" name="Image 3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50761981-C336-B85E-1A92-E4CA84A7FE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59" y="5052586"/>
            <a:ext cx="2627162" cy="15892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4E6949-50AE-2EE4-430E-EB85A86AF1BD}"/>
              </a:ext>
            </a:extLst>
          </p:cNvPr>
          <p:cNvSpPr/>
          <p:nvPr/>
        </p:nvSpPr>
        <p:spPr>
          <a:xfrm>
            <a:off x="0" y="296089"/>
            <a:ext cx="9144000" cy="209006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264177-542B-4942-8325-F9D14A5CB6F9}"/>
              </a:ext>
            </a:extLst>
          </p:cNvPr>
          <p:cNvSpPr txBox="1"/>
          <p:nvPr/>
        </p:nvSpPr>
        <p:spPr>
          <a:xfrm>
            <a:off x="460829" y="5891787"/>
            <a:ext cx="7210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chemeClr val="bg2">
                    <a:lumMod val="25000"/>
                  </a:schemeClr>
                </a:solidFill>
              </a:rPr>
              <a:t>RIP du 06/08/2025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4DAAF7-D548-387F-D983-CF7894CD8177}"/>
              </a:ext>
            </a:extLst>
          </p:cNvPr>
          <p:cNvSpPr txBox="1"/>
          <p:nvPr/>
        </p:nvSpPr>
        <p:spPr>
          <a:xfrm>
            <a:off x="460712" y="874894"/>
            <a:ext cx="494302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500" dirty="0">
                <a:solidFill>
                  <a:srgbClr val="CD7925"/>
                </a:solidFill>
              </a:rPr>
              <a:t>Aménagement de la rue de </a:t>
            </a:r>
            <a:r>
              <a:rPr lang="fr-BE" sz="3500" dirty="0" err="1">
                <a:solidFill>
                  <a:srgbClr val="CD7925"/>
                </a:solidFill>
              </a:rPr>
              <a:t>Falaën</a:t>
            </a:r>
            <a:r>
              <a:rPr lang="fr-BE" sz="3500" dirty="0">
                <a:solidFill>
                  <a:srgbClr val="CD7925"/>
                </a:solidFill>
              </a:rPr>
              <a:t> à </a:t>
            </a:r>
            <a:r>
              <a:rPr lang="fr-BE" sz="3500" dirty="0" err="1">
                <a:solidFill>
                  <a:srgbClr val="CD7925"/>
                </a:solidFill>
              </a:rPr>
              <a:t>Sosoye</a:t>
            </a:r>
            <a:endParaRPr lang="fr-BE" sz="3500" dirty="0">
              <a:solidFill>
                <a:srgbClr val="CD7925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29006F2-9571-529F-BFAC-4C7052A5D996}"/>
              </a:ext>
            </a:extLst>
          </p:cNvPr>
          <p:cNvSpPr txBox="1"/>
          <p:nvPr/>
        </p:nvSpPr>
        <p:spPr>
          <a:xfrm>
            <a:off x="435429" y="2509391"/>
            <a:ext cx="4783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chemeClr val="bg2">
                    <a:lumMod val="25000"/>
                  </a:schemeClr>
                </a:solidFill>
              </a:rPr>
              <a:t>Réunion riverains en vue du démarrage de chantier</a:t>
            </a:r>
          </a:p>
        </p:txBody>
      </p:sp>
    </p:spTree>
    <p:extLst>
      <p:ext uri="{BB962C8B-B14F-4D97-AF65-F5344CB8AC3E}">
        <p14:creationId xmlns:p14="http://schemas.microsoft.com/office/powerpoint/2010/main" val="8510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37F3BEB3-C71F-621F-B504-D79456FA2F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A19C9C-4D04-D782-3D06-004C070922A7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89140C-D190-D366-F419-FBDA68DC33B6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6C5FD3-8C80-587B-C048-F07ACE5607F5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74BF23-D928-84C2-D04B-DCE39A5EAB64}"/>
              </a:ext>
            </a:extLst>
          </p:cNvPr>
          <p:cNvSpPr txBox="1"/>
          <p:nvPr/>
        </p:nvSpPr>
        <p:spPr>
          <a:xfrm>
            <a:off x="208734" y="197766"/>
            <a:ext cx="4783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ACCUEIL DES PARTICIPANTS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4BB323A-4ADA-271D-17C5-E4810F096206}"/>
              </a:ext>
            </a:extLst>
          </p:cNvPr>
          <p:cNvSpPr txBox="1"/>
          <p:nvPr/>
        </p:nvSpPr>
        <p:spPr>
          <a:xfrm>
            <a:off x="245887" y="976818"/>
            <a:ext cx="4908739" cy="318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Mot d’introduction par la commune</a:t>
            </a: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Présentation de l’objectif de la réunion</a:t>
            </a: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Présentation des intervenants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Commune de </a:t>
            </a:r>
            <a:r>
              <a:rPr lang="fr-BE" sz="1200" dirty="0" err="1">
                <a:solidFill>
                  <a:schemeClr val="bg2">
                    <a:lumMod val="25000"/>
                  </a:schemeClr>
                </a:solidFill>
              </a:rPr>
              <a:t>Sosoye</a:t>
            </a: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Entreprise adjudicataire : </a:t>
            </a: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Bureau d’études : </a:t>
            </a: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Image 3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0A206971-3092-48B4-7D99-912FE723AF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460" y="3034691"/>
            <a:ext cx="1485679" cy="898716"/>
          </a:xfrm>
          <a:prstGeom prst="rect">
            <a:avLst/>
          </a:prstGeom>
        </p:spPr>
      </p:pic>
      <p:pic>
        <p:nvPicPr>
          <p:cNvPr id="2054" name="Picture 6" descr="Travexploit | Travaux de voirie !">
            <a:extLst>
              <a:ext uri="{FF2B5EF4-FFF2-40B4-BE49-F238E27FC236}">
                <a16:creationId xmlns:a16="http://schemas.microsoft.com/office/drawing/2014/main" id="{1031C97A-7E51-9422-48BA-B358EF2A4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0" y="2354517"/>
            <a:ext cx="3770888" cy="54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604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923C3-B192-73D4-4FB4-A5C63A436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CCAE816E-B91E-2A79-DEA9-6962F2D31F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40D15F-CBD7-EA7D-93BE-DBB820C648B9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FC8A33-3535-D38B-A188-7F0CDB608367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6DB32A-8C74-8FCC-3E1C-0B4B42402097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8FC4DC-0439-5BE3-618F-34B9DD457D2D}"/>
              </a:ext>
            </a:extLst>
          </p:cNvPr>
          <p:cNvSpPr txBox="1"/>
          <p:nvPr/>
        </p:nvSpPr>
        <p:spPr>
          <a:xfrm>
            <a:off x="208733" y="197766"/>
            <a:ext cx="651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PRESENTATION GENERALE DU PROJET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A41125C-0E3D-D2F6-5998-93FF775D17E0}"/>
              </a:ext>
            </a:extLst>
          </p:cNvPr>
          <p:cNvSpPr txBox="1"/>
          <p:nvPr/>
        </p:nvSpPr>
        <p:spPr>
          <a:xfrm>
            <a:off x="245887" y="976818"/>
            <a:ext cx="8493511" cy="2400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📍</a:t>
            </a:r>
            <a:r>
              <a:rPr lang="fr-FR" sz="1200" b="1" dirty="0">
                <a:solidFill>
                  <a:schemeClr val="bg2">
                    <a:lumMod val="25000"/>
                  </a:schemeClr>
                </a:solidFill>
              </a:rPr>
              <a:t>Contexte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: Réfection complète de la rue de </a:t>
            </a:r>
            <a:r>
              <a:rPr lang="fr-FR" sz="1200" dirty="0" err="1">
                <a:solidFill>
                  <a:schemeClr val="bg2">
                    <a:lumMod val="25000"/>
                  </a:schemeClr>
                </a:solidFill>
              </a:rPr>
              <a:t>Falaën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dans le cadre du plan d’investissement communal</a:t>
            </a: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🎯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Objectifs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Remise en état de la voirie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Modernisation du réseau d’égouttage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Amélioration du confort des usagers (mobilité douce, sécurisation)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Intégration dans le paysage rural</a:t>
            </a: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Limite d’intervention :</a:t>
            </a:r>
          </a:p>
          <a:p>
            <a:pPr marL="285750" indent="-285750">
              <a:lnSpc>
                <a:spcPct val="150000"/>
              </a:lnSpc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46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22884-4F9E-23BF-30B9-3CD2B5B3F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83BBA8C4-024D-DA90-F2BA-4B3A916677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F212BD-5F05-3AEE-9450-DE6FB5ADC3EB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22390B-E485-3553-C41A-9B805E9B486E}"/>
              </a:ext>
            </a:extLst>
          </p:cNvPr>
          <p:cNvSpPr txBox="1"/>
          <p:nvPr/>
        </p:nvSpPr>
        <p:spPr>
          <a:xfrm>
            <a:off x="208733" y="197766"/>
            <a:ext cx="651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PRESENTATION GENERALE DU PROJET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807C4FE-8BE3-0EA8-19D4-9463D9EB6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92" y="2082730"/>
            <a:ext cx="9144000" cy="39548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4309802-4EF0-71A4-19CE-136F20767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157" y="827044"/>
            <a:ext cx="4466804" cy="360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9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26E02-EA06-CFD4-126A-8ABD31FCB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E57D8161-4F09-1604-BBC3-D4CA95248F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A91F6E-AE7B-140E-C118-1E3DB9970E79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8F6D6A-B341-8B16-0ACB-DCFB0C69CD32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AE9488-936F-7150-3844-9991BABF29F9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F6D1212-3B60-BEB3-DEBC-BD08D04F082D}"/>
              </a:ext>
            </a:extLst>
          </p:cNvPr>
          <p:cNvSpPr txBox="1"/>
          <p:nvPr/>
        </p:nvSpPr>
        <p:spPr>
          <a:xfrm>
            <a:off x="208733" y="197766"/>
            <a:ext cx="7883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DEROULEMENT ET PHASAGE DU CHANTIER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4FE38D0-4565-4B11-4434-A8CFE5132B57}"/>
              </a:ext>
            </a:extLst>
          </p:cNvPr>
          <p:cNvSpPr txBox="1"/>
          <p:nvPr/>
        </p:nvSpPr>
        <p:spPr>
          <a:xfrm>
            <a:off x="245887" y="976818"/>
            <a:ext cx="8493511" cy="397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📅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Planning prévisionnel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Démarrage prévu le 6/8/2025 par la préparation du chantier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Durée du chantier : 130 jours ouvrables (hors intempéries)</a:t>
            </a: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🧱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Phases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Travaux préparatoires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Travaux d’égouttage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Réfection de la voirie</a:t>
            </a: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⚙️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Méthodologie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Intervention par tronçon pour limiter l’impact (mais toute la rue sera quand même fermée)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Coordination avec les concessionnaires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Suivi technique par le bureau d’études et le service travaux de la commune</a:t>
            </a:r>
          </a:p>
          <a:p>
            <a:pPr marL="285750" indent="-285750">
              <a:lnSpc>
                <a:spcPct val="150000"/>
              </a:lnSpc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26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D7E36-0F2D-63C2-4CA0-508757ED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81CDB006-D399-E20A-E4A4-2A900A7F2F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9DCE4AC-F153-1C8E-54E2-B4A3C8698B71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AB6086-6D0A-B093-8669-045BB7FE650B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6448AA-566C-2E36-19CE-449397546D71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F1EA5A-0198-7F8D-AF06-AF7E6B76AA99}"/>
              </a:ext>
            </a:extLst>
          </p:cNvPr>
          <p:cNvSpPr txBox="1"/>
          <p:nvPr/>
        </p:nvSpPr>
        <p:spPr>
          <a:xfrm>
            <a:off x="208733" y="197766"/>
            <a:ext cx="7883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MOBILITE ET ACCES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D7E58D7-091B-05C8-7CB8-D51A2FABC81C}"/>
              </a:ext>
            </a:extLst>
          </p:cNvPr>
          <p:cNvSpPr txBox="1"/>
          <p:nvPr/>
        </p:nvSpPr>
        <p:spPr>
          <a:xfrm>
            <a:off x="245888" y="976818"/>
            <a:ext cx="5564194" cy="5601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🚧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Circulation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Circulation interrompue par phase selon l’avancement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Déviations mises en place</a:t>
            </a: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🏡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Accès riverains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Maintien des accès piétons en tout temps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Accès ponctuel aux habitations et livraisons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Coordination spécifique avec les services d’urgence, collectes et bus scolaire</a:t>
            </a: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" name="Image 1" descr="Une image contenant Photographie aérienne, carte, Vue plongeante, plein air&#10;&#10;Description générée automatiquement">
            <a:extLst>
              <a:ext uri="{FF2B5EF4-FFF2-40B4-BE49-F238E27FC236}">
                <a16:creationId xmlns:a16="http://schemas.microsoft.com/office/drawing/2014/main" id="{2FBFFB49-43C1-EC91-3C81-CB2B1785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8" t="18864" r="31418" b="29134"/>
          <a:stretch>
            <a:fillRect/>
          </a:stretch>
        </p:blipFill>
        <p:spPr>
          <a:xfrm>
            <a:off x="5526199" y="1108610"/>
            <a:ext cx="3352838" cy="376003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07B9528-72C0-1C65-6775-7B3874678838}"/>
              </a:ext>
            </a:extLst>
          </p:cNvPr>
          <p:cNvSpPr txBox="1"/>
          <p:nvPr/>
        </p:nvSpPr>
        <p:spPr>
          <a:xfrm>
            <a:off x="323681" y="2265607"/>
            <a:ext cx="505766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000" u="sng" dirty="0">
                <a:solidFill>
                  <a:schemeClr val="bg2">
                    <a:lumMod val="25000"/>
                  </a:schemeClr>
                </a:solidFill>
              </a:rPr>
              <a:t>Les travaux seront réalisés en trois phases :</a:t>
            </a:r>
            <a:endParaRPr lang="fr-BE" sz="1000" u="sng" dirty="0">
              <a:solidFill>
                <a:schemeClr val="bg2">
                  <a:lumMod val="25000"/>
                </a:schemeClr>
              </a:solidFill>
            </a:endParaRPr>
          </a:p>
          <a:p>
            <a:pPr marL="171450" lvl="0" indent="-171450" algn="r">
              <a:buFont typeface="Arial" panose="020B0604020202020204" pitchFamily="34" charset="0"/>
              <a:buChar char="•"/>
            </a:pPr>
            <a:r>
              <a:rPr lang="fr-BE" sz="1000" dirty="0">
                <a:solidFill>
                  <a:schemeClr val="bg2">
                    <a:lumMod val="25000"/>
                  </a:schemeClr>
                </a:solidFill>
              </a:rPr>
              <a:t>Le carrefour avec la rue du Chêne (de façon à permettre aux riverains de sortir du quartier)</a:t>
            </a:r>
          </a:p>
          <a:p>
            <a:pPr algn="r"/>
            <a:r>
              <a:rPr lang="fr-BE" sz="1000" dirty="0">
                <a:solidFill>
                  <a:schemeClr val="bg2">
                    <a:lumMod val="25000"/>
                  </a:schemeClr>
                </a:solidFill>
              </a:rPr>
              <a:t>Les travaux dans cette zone devront être réalisé en demi-voirie afin de permettre une circulation alternée</a:t>
            </a:r>
          </a:p>
          <a:p>
            <a:pPr marL="171450" lvl="0" indent="-171450" algn="r">
              <a:buFont typeface="Arial" panose="020B0604020202020204" pitchFamily="34" charset="0"/>
              <a:buChar char="•"/>
            </a:pPr>
            <a:r>
              <a:rPr lang="fr-BE" sz="1000" dirty="0">
                <a:solidFill>
                  <a:schemeClr val="bg2">
                    <a:lumMod val="25000"/>
                  </a:schemeClr>
                </a:solidFill>
              </a:rPr>
              <a:t>La rue de </a:t>
            </a:r>
            <a:r>
              <a:rPr lang="fr-BE" sz="1000" dirty="0" err="1">
                <a:solidFill>
                  <a:schemeClr val="bg2">
                    <a:lumMod val="25000"/>
                  </a:schemeClr>
                </a:solidFill>
              </a:rPr>
              <a:t>Falaen</a:t>
            </a:r>
            <a:r>
              <a:rPr lang="fr-BE" sz="1000" dirty="0">
                <a:solidFill>
                  <a:schemeClr val="bg2">
                    <a:lumMod val="25000"/>
                  </a:schemeClr>
                </a:solidFill>
              </a:rPr>
              <a:t> : zone fermée de carrefour à carrefour le temps des travaux</a:t>
            </a:r>
          </a:p>
          <a:p>
            <a:pPr marL="171450" lvl="0" indent="-171450" algn="r">
              <a:buFont typeface="Arial" panose="020B0604020202020204" pitchFamily="34" charset="0"/>
              <a:buChar char="•"/>
            </a:pPr>
            <a:r>
              <a:rPr lang="fr-BE" sz="1000" dirty="0">
                <a:solidFill>
                  <a:schemeClr val="bg2">
                    <a:lumMod val="25000"/>
                  </a:schemeClr>
                </a:solidFill>
              </a:rPr>
              <a:t>La petite rue de </a:t>
            </a:r>
            <a:r>
              <a:rPr lang="fr-BE" sz="1000" dirty="0" err="1">
                <a:solidFill>
                  <a:schemeClr val="bg2">
                    <a:lumMod val="25000"/>
                  </a:schemeClr>
                </a:solidFill>
              </a:rPr>
              <a:t>Falaen</a:t>
            </a:r>
            <a:r>
              <a:rPr lang="fr-BE" sz="1000" dirty="0">
                <a:solidFill>
                  <a:schemeClr val="bg2">
                    <a:lumMod val="25000"/>
                  </a:schemeClr>
                </a:solidFill>
              </a:rPr>
              <a:t> (n°22-22)</a:t>
            </a:r>
          </a:p>
        </p:txBody>
      </p:sp>
    </p:spTree>
    <p:extLst>
      <p:ext uri="{BB962C8B-B14F-4D97-AF65-F5344CB8AC3E}">
        <p14:creationId xmlns:p14="http://schemas.microsoft.com/office/powerpoint/2010/main" val="1132882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3A7F4-E4FB-1D93-C3B8-3000E1BD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053E5EAC-DB49-D4FB-D0BE-12177376AE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2FA3A94-46ED-F71D-CBE8-038E3D712CF1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C1D4A3-0BAF-1B52-D44B-D1FDB01DE49F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116B48-FE00-7EE1-577D-0B79462C3745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6E6F7A-E5AA-41A1-F401-39616AD9AB05}"/>
              </a:ext>
            </a:extLst>
          </p:cNvPr>
          <p:cNvSpPr txBox="1"/>
          <p:nvPr/>
        </p:nvSpPr>
        <p:spPr>
          <a:xfrm>
            <a:off x="208733" y="197766"/>
            <a:ext cx="7883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GESTION DES NUISANCES ET SECURITE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010849-56D1-46F1-5A43-0AE9AD67E1A8}"/>
              </a:ext>
            </a:extLst>
          </p:cNvPr>
          <p:cNvSpPr txBox="1"/>
          <p:nvPr/>
        </p:nvSpPr>
        <p:spPr>
          <a:xfrm>
            <a:off x="245887" y="976818"/>
            <a:ext cx="8493511" cy="3539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🔇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Nuisances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Mesures de limitation du bruit et de la poussière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Arrosage de chantier si nécessaire</a:t>
            </a: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🦺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Sécurité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Périmètre balisé et signalisation renforcée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Vigilance accrue à proximité des habitations</a:t>
            </a: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🕒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Heures de travail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Jours ouvrables : de 7h00 à 17h00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Aucun chantier les week-ends, sauf exception communiquée</a:t>
            </a: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15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2684A-8659-68C0-1756-BC2B71788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1645EDB0-9895-CC36-47DB-8E54CEE301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4580CB-2367-76E6-29F6-9E02F0091707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0A1FDE-05DC-BA60-5F37-6487E5F6538E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E38A7A-7BD4-9C72-8C41-74979D39FDA0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A888C59-2C9F-46E6-807B-8DD589A6CE63}"/>
              </a:ext>
            </a:extLst>
          </p:cNvPr>
          <p:cNvSpPr txBox="1"/>
          <p:nvPr/>
        </p:nvSpPr>
        <p:spPr>
          <a:xfrm>
            <a:off x="208733" y="197766"/>
            <a:ext cx="7883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COMMUNICATION PENDANT LES TRAVAUX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26FC16-3C82-2844-52AC-F50E857C016A}"/>
              </a:ext>
            </a:extLst>
          </p:cNvPr>
          <p:cNvSpPr txBox="1"/>
          <p:nvPr/>
        </p:nvSpPr>
        <p:spPr>
          <a:xfrm>
            <a:off x="245887" y="976818"/>
            <a:ext cx="8493511" cy="4493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📣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Canaux d'information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Affichage sur site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Site internet de la Commune : 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  <a:hlinkClick r:id="rId3"/>
              </a:rPr>
              <a:t>www.anhee.be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Courriel ou téléphone en cas d’urgence : 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COMMUNE</a:t>
            </a:r>
          </a:p>
          <a:p>
            <a:pPr marL="1085850" lvl="2" indent="-171450">
              <a:spcAft>
                <a:spcPts val="600"/>
              </a:spcAft>
              <a:buClr>
                <a:srgbClr val="CD7925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Bourgmestre – Pierre RONDIAT : 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  <a:hlinkClick r:id="rId4"/>
              </a:rPr>
              <a:t>pierre.rondiat@anhee.be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0479/607.758</a:t>
            </a:r>
          </a:p>
          <a:p>
            <a:pPr marL="1085850" lvl="2" indent="-171450">
              <a:spcAft>
                <a:spcPts val="600"/>
              </a:spcAft>
              <a:buClr>
                <a:srgbClr val="CD7925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Echevine -  Anne FAELES : 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  <a:hlinkClick r:id="rId5"/>
              </a:rPr>
              <a:t>anne.faeles@anhee.be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0478/710.349</a:t>
            </a:r>
          </a:p>
          <a:p>
            <a:pPr marL="1085850" lvl="2" indent="-171450">
              <a:spcAft>
                <a:spcPts val="600"/>
              </a:spcAft>
              <a:buClr>
                <a:srgbClr val="CD7925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Fonctionnaire dirigeante service travaux – Isabelle ANCIAUX: 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  <a:hlinkClick r:id="rId6"/>
              </a:rPr>
              <a:t>isabelle.anciaux@anhee.be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0488/401.678</a:t>
            </a:r>
          </a:p>
          <a:p>
            <a:pPr marL="1200150" lvl="2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📇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Contacts utiles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Commune : 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  <a:hlinkClick r:id="rId6"/>
              </a:rPr>
              <a:t>isabelle.anciaux@anhee.be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  <a:hlinkClick r:id="rId5"/>
              </a:rPr>
              <a:t>anne.faeles@anhee.be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  <a:hlinkClick r:id="rId4"/>
              </a:rPr>
              <a:t>pierre.rondiat@anhee.be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Bureau d’études : 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info@c2project.be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Entreprise - Conducteur : 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TRAVEXPLOIT – CROIBIEN Clément - 071 59 00 41 – 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  <a:hlinkClick r:id="rId8"/>
              </a:rPr>
              <a:t>secretariat@travexploit.be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91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64407-A3C9-8340-37A4-D8DC36A55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D07932CC-E178-C5AB-5FCC-88B750D449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BEE013-E8F4-1798-16BE-8B8A6D0F2BF8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193C15-C6C9-524C-C577-2DDF3C4D3AFC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03E555-0887-B773-475B-9041C949FB4C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A48A94-634B-73DF-55DC-9CBFC3635B42}"/>
              </a:ext>
            </a:extLst>
          </p:cNvPr>
          <p:cNvSpPr txBox="1"/>
          <p:nvPr/>
        </p:nvSpPr>
        <p:spPr>
          <a:xfrm>
            <a:off x="208733" y="197766"/>
            <a:ext cx="7883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ECHANGES AVEC LES RIVERAINS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3D6150-3F89-4404-2645-A1B1EB9DEADB}"/>
              </a:ext>
            </a:extLst>
          </p:cNvPr>
          <p:cNvSpPr txBox="1"/>
          <p:nvPr/>
        </p:nvSpPr>
        <p:spPr>
          <a:xfrm>
            <a:off x="245887" y="976818"/>
            <a:ext cx="8493511" cy="161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🗣️ </a:t>
            </a:r>
            <a:r>
              <a:rPr lang="fr-FR" sz="1200" b="1" dirty="0">
                <a:solidFill>
                  <a:schemeClr val="bg2">
                    <a:lumMod val="25000"/>
                  </a:schemeClr>
                </a:solidFill>
              </a:rPr>
              <a:t>Vos questions et préoccupations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Difficultés d’accès spécifiques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Besoins ponctuels (PMR, soins à domicile, travaux, livraisons,…)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Suggestions éventuelles</a:t>
            </a:r>
          </a:p>
          <a:p>
            <a:pPr marL="285750" indent="-285750">
              <a:lnSpc>
                <a:spcPct val="150000"/>
              </a:lnSpc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326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6F163-3B2D-BE6C-8A9A-E545B9354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D7FCA109-1D6B-D787-00FB-53F50E2289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-1"/>
            <a:ext cx="3474720" cy="68631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257670-16CE-77D2-1C72-D6BEF2B332C8}"/>
              </a:ext>
            </a:extLst>
          </p:cNvPr>
          <p:cNvSpPr/>
          <p:nvPr/>
        </p:nvSpPr>
        <p:spPr>
          <a:xfrm>
            <a:off x="9525" y="0"/>
            <a:ext cx="2590800" cy="2838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E9C6E7-4B76-833F-8917-019B783E5876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B6942-4D25-1BBF-B16C-8B2112A964EC}"/>
              </a:ext>
            </a:extLst>
          </p:cNvPr>
          <p:cNvSpPr/>
          <p:nvPr/>
        </p:nvSpPr>
        <p:spPr>
          <a:xfrm>
            <a:off x="1489143" y="0"/>
            <a:ext cx="2590800" cy="2009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37BA42-4966-C4D5-7EEB-7BFD9096291E}"/>
              </a:ext>
            </a:extLst>
          </p:cNvPr>
          <p:cNvSpPr txBox="1"/>
          <p:nvPr/>
        </p:nvSpPr>
        <p:spPr>
          <a:xfrm>
            <a:off x="208733" y="197766"/>
            <a:ext cx="7883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PROCHAINES ETAPES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762A90-D40E-6C77-26CF-72EAA1C7EE5D}"/>
              </a:ext>
            </a:extLst>
          </p:cNvPr>
          <p:cNvSpPr txBox="1"/>
          <p:nvPr/>
        </p:nvSpPr>
        <p:spPr>
          <a:xfrm>
            <a:off x="245887" y="976818"/>
            <a:ext cx="8493511" cy="5016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🏗️ </a:t>
            </a:r>
            <a:r>
              <a:rPr lang="fr-FR" sz="1200" b="1" dirty="0">
                <a:solidFill>
                  <a:schemeClr val="bg2">
                    <a:lumMod val="25000"/>
                  </a:schemeClr>
                </a:solidFill>
              </a:rPr>
              <a:t>Lancement du chantier</a:t>
            </a: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 : 06/08/2025 </a:t>
            </a: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FR" sz="1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600"/>
              </a:spcAft>
              <a:buClr>
                <a:srgbClr val="CD7925"/>
              </a:buClr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endParaRPr lang="fr-BE" sz="12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🔁 </a:t>
            </a:r>
            <a:r>
              <a:rPr lang="fr-BE" sz="1200" b="1" dirty="0">
                <a:solidFill>
                  <a:schemeClr val="bg2">
                    <a:lumMod val="25000"/>
                  </a:schemeClr>
                </a:solidFill>
              </a:rPr>
              <a:t>Suivi</a:t>
            </a:r>
            <a:r>
              <a:rPr lang="fr-BE" sz="1200" dirty="0">
                <a:solidFill>
                  <a:schemeClr val="bg2">
                    <a:lumMod val="25000"/>
                  </a:schemeClr>
                </a:solidFill>
              </a:rPr>
              <a:t> :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Réunions de chantier hebdomadaire</a:t>
            </a:r>
          </a:p>
          <a:p>
            <a:pPr marL="742950" lvl="1" indent="-285750">
              <a:spcAft>
                <a:spcPts val="600"/>
              </a:spcAft>
              <a:buClr>
                <a:srgbClr val="CD7925"/>
              </a:buClr>
              <a:buFont typeface="Courier New" panose="02070309020205020404" pitchFamily="49" charset="0"/>
              <a:buChar char="o"/>
            </a:pPr>
            <a:r>
              <a:rPr lang="fr-FR" sz="1200" dirty="0">
                <a:solidFill>
                  <a:schemeClr val="bg2">
                    <a:lumMod val="25000"/>
                  </a:schemeClr>
                </a:solidFill>
              </a:rPr>
              <a:t>Bulletin d’information ou réunions publiques selon l’avancement</a:t>
            </a:r>
          </a:p>
          <a:p>
            <a:pPr>
              <a:lnSpc>
                <a:spcPct val="150000"/>
              </a:lnSpc>
              <a:buClr>
                <a:srgbClr val="CD7925"/>
              </a:buClr>
            </a:pPr>
            <a:endParaRPr lang="fr-BE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D3D885-0F3B-196A-DBAF-C263AF305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1611772"/>
            <a:ext cx="9144000" cy="274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82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3B2E7-E937-157D-B1CB-73171021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95F2BA4F-95EF-94CB-C629-D3329E190A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" t="8312" r="67954" b="2652"/>
          <a:stretch/>
        </p:blipFill>
        <p:spPr>
          <a:xfrm>
            <a:off x="5669280" y="0"/>
            <a:ext cx="347472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DA939DA-E08A-B5AB-A44D-6D7CB13DDA87}"/>
              </a:ext>
            </a:extLst>
          </p:cNvPr>
          <p:cNvSpPr/>
          <p:nvPr/>
        </p:nvSpPr>
        <p:spPr>
          <a:xfrm>
            <a:off x="0" y="6352905"/>
            <a:ext cx="9144000" cy="45719"/>
          </a:xfrm>
          <a:prstGeom prst="rect">
            <a:avLst/>
          </a:prstGeom>
          <a:solidFill>
            <a:srgbClr val="DD9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0FEFC52-BA3E-A01F-0555-846BA0A0994C}"/>
              </a:ext>
            </a:extLst>
          </p:cNvPr>
          <p:cNvSpPr txBox="1"/>
          <p:nvPr/>
        </p:nvSpPr>
        <p:spPr>
          <a:xfrm>
            <a:off x="2650008" y="2594646"/>
            <a:ext cx="2546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CD7925"/>
                </a:solidFill>
              </a:rPr>
              <a:t>Merci!</a:t>
            </a:r>
          </a:p>
        </p:txBody>
      </p:sp>
    </p:spTree>
    <p:extLst>
      <p:ext uri="{BB962C8B-B14F-4D97-AF65-F5344CB8AC3E}">
        <p14:creationId xmlns:p14="http://schemas.microsoft.com/office/powerpoint/2010/main" val="27863098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665</TotalTime>
  <Words>525</Words>
  <Application>Microsoft Office PowerPoint</Application>
  <PresentationFormat>Affichage à l'écran (4:3)</PresentationFormat>
  <Paragraphs>120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Courier New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Célestine Merckx</dc:creator>
  <cp:lastModifiedBy>Isabelle Pire</cp:lastModifiedBy>
  <cp:revision>14</cp:revision>
  <dcterms:created xsi:type="dcterms:W3CDTF">2025-03-10T13:36:58Z</dcterms:created>
  <dcterms:modified xsi:type="dcterms:W3CDTF">2025-08-06T10:10:57Z</dcterms:modified>
</cp:coreProperties>
</file>